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3"/>
  </p:notesMasterIdLst>
  <p:sldIdLst>
    <p:sldId id="291" r:id="rId2"/>
    <p:sldId id="257" r:id="rId3"/>
    <p:sldId id="258" r:id="rId4"/>
    <p:sldId id="293" r:id="rId5"/>
    <p:sldId id="295" r:id="rId6"/>
    <p:sldId id="296" r:id="rId7"/>
    <p:sldId id="297" r:id="rId8"/>
    <p:sldId id="262" r:id="rId9"/>
    <p:sldId id="259" r:id="rId10"/>
    <p:sldId id="260" r:id="rId11"/>
    <p:sldId id="264" r:id="rId12"/>
    <p:sldId id="265" r:id="rId13"/>
    <p:sldId id="269" r:id="rId14"/>
    <p:sldId id="267" r:id="rId15"/>
    <p:sldId id="271" r:id="rId16"/>
    <p:sldId id="287" r:id="rId17"/>
    <p:sldId id="272" r:id="rId18"/>
    <p:sldId id="273" r:id="rId19"/>
    <p:sldId id="276" r:id="rId20"/>
    <p:sldId id="277" r:id="rId21"/>
    <p:sldId id="278" r:id="rId22"/>
    <p:sldId id="280" r:id="rId23"/>
    <p:sldId id="281" r:id="rId24"/>
    <p:sldId id="282" r:id="rId25"/>
    <p:sldId id="283" r:id="rId26"/>
    <p:sldId id="284" r:id="rId27"/>
    <p:sldId id="285" r:id="rId28"/>
    <p:sldId id="286" r:id="rId29"/>
    <p:sldId id="294" r:id="rId30"/>
    <p:sldId id="290" r:id="rId31"/>
    <p:sldId id="29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23277" autoAdjust="0"/>
    <p:restoredTop sz="68505" autoAdjust="0"/>
  </p:normalViewPr>
  <p:slideViewPr>
    <p:cSldViewPr snapToGrid="0">
      <p:cViewPr varScale="1">
        <p:scale>
          <a:sx n="59" d="100"/>
          <a:sy n="59" d="100"/>
        </p:scale>
        <p:origin x="1296" y="78"/>
      </p:cViewPr>
      <p:guideLst>
        <p:guide orient="horz" pos="2160"/>
        <p:guide pos="3840"/>
      </p:guideLst>
    </p:cSldViewPr>
  </p:slideViewPr>
  <p:notesTextViewPr>
    <p:cViewPr>
      <p:scale>
        <a:sx n="1" d="1"/>
        <a:sy n="1" d="1"/>
      </p:scale>
      <p:origin x="0" y="0"/>
    </p:cViewPr>
  </p:notesTextViewPr>
  <p:sorterViewPr>
    <p:cViewPr>
      <p:scale>
        <a:sx n="100" d="100"/>
        <a:sy n="100" d="100"/>
      </p:scale>
      <p:origin x="0" y="-2707"/>
    </p:cViewPr>
  </p:sorterViewPr>
  <p:notesViewPr>
    <p:cSldViewPr snapToGrid="0" showGuides="1">
      <p:cViewPr>
        <p:scale>
          <a:sx n="106" d="100"/>
          <a:sy n="106" d="100"/>
        </p:scale>
        <p:origin x="2394" y="-102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a:t>
            </a:fld>
            <a:endParaRPr lang="en-US"/>
          </a:p>
        </p:txBody>
      </p:sp>
    </p:spTree>
    <p:extLst>
      <p:ext uri="{BB962C8B-B14F-4D97-AF65-F5344CB8AC3E}">
        <p14:creationId xmlns:p14="http://schemas.microsoft.com/office/powerpoint/2010/main" val="2812122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4151879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283986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12</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certainty,</a:t>
            </a:r>
            <a:r>
              <a:rPr lang="en-US" dirty="0" smtClean="0"/>
              <a:t> </a:t>
            </a:r>
            <a:r>
              <a:rPr lang="en-US" baseline="0" dirty="0" smtClean="0"/>
              <a:t>which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13</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14</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t>
            </a:r>
            <a:r>
              <a:rPr lang="en-US" dirty="0" smtClean="0"/>
              <a:t>are two R </a:t>
            </a:r>
            <a:r>
              <a:rPr lang="en-US" dirty="0" smtClean="0"/>
              <a:t>that have been installed on your machine</a:t>
            </a:r>
            <a:r>
              <a:rPr lang="en-US" baseline="0" dirty="0" smtClean="0"/>
              <a:t>: </a:t>
            </a:r>
            <a:r>
              <a:rPr lang="en-US" baseline="0" dirty="0" smtClean="0"/>
              <a:t>R and </a:t>
            </a:r>
            <a:r>
              <a:rPr lang="en-US" baseline="0" dirty="0" err="1" smtClean="0"/>
              <a:t>RStudio</a:t>
            </a:r>
            <a:r>
              <a:rPr lang="en-US" baseline="0" dirty="0" smtClean="0"/>
              <a:t>. Both programs are command line driven </a:t>
            </a:r>
            <a:r>
              <a:rPr lang="en-US" baseline="0" dirty="0" smtClean="0"/>
              <a:t>and </a:t>
            </a:r>
            <a:r>
              <a:rPr lang="en-US" baseline="0" dirty="0" smtClean="0"/>
              <a:t>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RStudio</a:t>
            </a:r>
            <a:r>
              <a:rPr lang="en-US" baseline="0" dirty="0" smtClean="0"/>
              <a:t> </a:t>
            </a:r>
            <a:r>
              <a:rPr lang="en-US" baseline="0" dirty="0" smtClean="0"/>
              <a:t>is similar to R GUI, but is more user friendly. When you open </a:t>
            </a:r>
            <a:r>
              <a:rPr lang="en-US" baseline="0" dirty="0" err="1" smtClean="0"/>
              <a:t>RStudio</a:t>
            </a:r>
            <a:r>
              <a:rPr lang="en-US" baseline="0" dirty="0" smtClean="0"/>
              <a:t> </a:t>
            </a:r>
            <a:r>
              <a:rPr lang="en-US" baseline="0" dirty="0" smtClean="0"/>
              <a:t>on your machine, you will see 3 windows: the console window, just like in the R GUI and two other windows composed of multiple tabs. The upper right window has two tabs: environment and </a:t>
            </a:r>
            <a:r>
              <a:rPr lang="en-US" baseline="0" dirty="0" smtClean="0"/>
              <a:t>history</a:t>
            </a:r>
            <a:r>
              <a:rPr lang="en-US" dirty="0" smtClean="0"/>
              <a:t>. The environment tab will allow you to import data and keep track of the data objects you create in R. The history tab keeps a record of all the commands that you execute.</a:t>
            </a:r>
            <a:r>
              <a:rPr lang="en-US" dirty="0" smtClean="0"/>
              <a:t> The bottom right window has 5 tabs: files, plots, packages, help, and viewer. The files tab allows you to navigate through folders similar to windows explorer. The plots tab will display and keep track of all of the plots that you generate. The packages tab allows you to install, load, and update packages using a GUI. The help tab allows you to search for documentation on R commands or packages. Unlike google, it will not allow you to search for things like cat sweaters or how to tie a tie. The viewer tab is for more advanced R users. We will not discuss it in this course.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easily import data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click import dataset, an import window similar to excel will appear.</a:t>
            </a:r>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a:t>
            </a:r>
            <a:r>
              <a:rPr lang="en-US" baseline="0" dirty="0" smtClean="0"/>
              <a:t>window, similar to R, can be opened </a:t>
            </a:r>
            <a:r>
              <a:rPr lang="en-US" baseline="0" dirty="0" smtClean="0"/>
              <a:t>in </a:t>
            </a:r>
            <a:r>
              <a:rPr lang="en-US" baseline="0" dirty="0" err="1" smtClean="0"/>
              <a:t>RStudio</a:t>
            </a:r>
            <a:r>
              <a:rPr lang="en-US" baseline="0" dirty="0" smtClean="0"/>
              <a:t> using </a:t>
            </a:r>
            <a:r>
              <a:rPr lang="en-US" baseline="0" dirty="0" smtClean="0"/>
              <a:t>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2</a:t>
            </a:fld>
            <a:endParaRPr lang="en-US"/>
          </a:p>
        </p:txBody>
      </p:sp>
    </p:spTree>
    <p:extLst>
      <p:ext uri="{BB962C8B-B14F-4D97-AF65-F5344CB8AC3E}">
        <p14:creationId xmlns:p14="http://schemas.microsoft.com/office/powerpoint/2010/main" val="3205052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r>
              <a:rPr lang="en-US" baseline="0" dirty="0" smtClean="0"/>
              <a:t>-</a:t>
            </a:r>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a:t>
            </a:r>
            <a:r>
              <a:rPr lang="en-US" baseline="0" dirty="0" smtClean="0"/>
              <a:t>developed a Packages tab in the lower right window </a:t>
            </a:r>
            <a:r>
              <a:rPr lang="en-US" baseline="0" dirty="0" smtClean="0"/>
              <a:t>that lists all of the packages that have been installed. </a:t>
            </a:r>
            <a:r>
              <a:rPr lang="en-US" baseline="0" dirty="0" smtClean="0"/>
              <a:t>In order to utilize these packages, the user must </a:t>
            </a:r>
            <a:r>
              <a:rPr lang="en-US" baseline="0" dirty="0" smtClean="0"/>
              <a:t>load them either by using the library() function or by checking the box next to the package name in the Packages tab.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a:t>
            </a:r>
            <a:r>
              <a:rPr lang="en-US" baseline="0" dirty="0" smtClean="0"/>
              <a:t>clicking on the Update icon in the Packages tab. Updates </a:t>
            </a:r>
            <a:r>
              <a:rPr lang="en-US" baseline="0" dirty="0" smtClean="0"/>
              <a:t>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a:t>
            </a:r>
            <a:r>
              <a:rPr lang="en-US" baseline="0" dirty="0" smtClean="0"/>
              <a:t>name. </a:t>
            </a:r>
            <a:endParaRPr lang="en-US" baseline="0" dirty="0" smtClean="0"/>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28</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29</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3</a:t>
            </a:fld>
            <a:endParaRPr lang="en-US"/>
          </a:p>
        </p:txBody>
      </p:sp>
    </p:spTree>
    <p:extLst>
      <p:ext uri="{BB962C8B-B14F-4D97-AF65-F5344CB8AC3E}">
        <p14:creationId xmlns:p14="http://schemas.microsoft.com/office/powerpoint/2010/main" val="2530488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30</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Let's take a 10 minute break and then we will run through some introductory examples in R.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31</a:t>
            </a:fld>
            <a:endParaRPr lang="en-US"/>
          </a:p>
        </p:txBody>
      </p:sp>
    </p:spTree>
    <p:extLst>
      <p:ext uri="{BB962C8B-B14F-4D97-AF65-F5344CB8AC3E}">
        <p14:creationId xmlns:p14="http://schemas.microsoft.com/office/powerpoint/2010/main" val="609750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4</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5</a:t>
            </a:fld>
            <a:endParaRPr lang="en-US"/>
          </a:p>
        </p:txBody>
      </p:sp>
    </p:spTree>
    <p:extLst>
      <p:ext uri="{BB962C8B-B14F-4D97-AF65-F5344CB8AC3E}">
        <p14:creationId xmlns:p14="http://schemas.microsoft.com/office/powerpoint/2010/main" val="295801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6</a:t>
            </a:fld>
            <a:endParaRPr lang="en-US"/>
          </a:p>
        </p:txBody>
      </p:sp>
    </p:spTree>
    <p:extLst>
      <p:ext uri="{BB962C8B-B14F-4D97-AF65-F5344CB8AC3E}">
        <p14:creationId xmlns:p14="http://schemas.microsoft.com/office/powerpoint/2010/main" val="2161943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7</a:t>
            </a:fld>
            <a:endParaRPr lang="en-US"/>
          </a:p>
        </p:txBody>
      </p:sp>
    </p:spTree>
    <p:extLst>
      <p:ext uri="{BB962C8B-B14F-4D97-AF65-F5344CB8AC3E}">
        <p14:creationId xmlns:p14="http://schemas.microsoft.com/office/powerpoint/2010/main" val="3482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3511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25687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2/25/2016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ncss-tech/stats_for_soil_survey/blob/master/chapters/1_introduction/1_introduction.md"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a:xfrm>
            <a:off x="845127" y="1828800"/>
            <a:ext cx="10515600" cy="4539343"/>
          </a:xfrm>
        </p:spPr>
        <p:txBody>
          <a:bodyPr>
            <a:normAutofit fontScale="850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Pre-course Questionnaire</a:t>
            </a:r>
          </a:p>
          <a:p>
            <a:pPr>
              <a:spcAft>
                <a:spcPts val="1200"/>
              </a:spcAft>
            </a:pPr>
            <a:r>
              <a:rPr lang="en-US" dirty="0">
                <a:latin typeface="Arial" panose="020B0604020202020204" pitchFamily="34" charset="0"/>
                <a:cs typeface="Arial" panose="020B0604020202020204" pitchFamily="34" charset="0"/>
              </a:rPr>
              <a:t>Course Objectives</a:t>
            </a:r>
          </a:p>
          <a:p>
            <a:pPr>
              <a:spcAft>
                <a:spcPts val="1200"/>
              </a:spcAft>
            </a:pPr>
            <a:r>
              <a:rPr lang="en-US" dirty="0" smtClean="0">
                <a:latin typeface="Arial" panose="020B0604020202020204" pitchFamily="34" charset="0"/>
                <a:cs typeface="Arial" panose="020B0604020202020204" pitchFamily="34" charset="0"/>
              </a:rPr>
              <a:t>Overview</a:t>
            </a: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a:t>
            </a:r>
            <a:r>
              <a:rPr lang="en-US" sz="2600" dirty="0" err="1" smtClean="0">
                <a:latin typeface="Arial" panose="020B0604020202020204" pitchFamily="34" charset="0"/>
                <a:cs typeface="Arial" panose="020B0604020202020204" pitchFamily="34" charset="0"/>
              </a:rPr>
              <a:t>RStudio</a:t>
            </a:r>
            <a:endParaRPr lang="en-US" sz="2600" dirty="0" smtClean="0">
              <a:latin typeface="Arial" panose="020B0604020202020204" pitchFamily="34" charset="0"/>
              <a:cs typeface="Arial" panose="020B0604020202020204" pitchFamily="34" charset="0"/>
            </a:endParaRP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a:t>
            </a:r>
            <a:r>
              <a:rPr lang="en-US" sz="2600" dirty="0" err="1" smtClean="0">
                <a:latin typeface="Arial" panose="020B0604020202020204" pitchFamily="34" charset="0"/>
                <a:cs typeface="Arial" panose="020B0604020202020204" pitchFamily="34" charset="0"/>
              </a:rPr>
              <a:t>RStudio</a:t>
            </a:r>
            <a:endParaRPr lang="en-US" sz="2600" dirty="0" smtClean="0">
              <a:latin typeface="Arial" panose="020B0604020202020204" pitchFamily="34" charset="0"/>
              <a:cs typeface="Arial" panose="020B0604020202020204" pitchFamily="34" charset="0"/>
            </a:endParaRP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Something Interesting </a:t>
            </a:r>
            <a:r>
              <a:rPr lang="en-US" dirty="0">
                <a:latin typeface="Arial" panose="020B0604020202020204" pitchFamily="34" charset="0"/>
                <a:cs typeface="Arial" panose="020B0604020202020204" pitchFamily="34" charset="0"/>
              </a:rPr>
              <a:t>A</a:t>
            </a:r>
            <a:r>
              <a:rPr lang="en-US" dirty="0" smtClean="0">
                <a:latin typeface="Arial" panose="020B0604020202020204" pitchFamily="34" charset="0"/>
                <a:cs typeface="Arial" panose="020B0604020202020204" pitchFamily="34" charset="0"/>
              </a:rPr>
              <a:t>bout Yourself</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a:hlinkClick r:id="rId3"/>
              </a:rPr>
              <a:t>https://</a:t>
            </a:r>
            <a:r>
              <a:rPr lang="en-US" dirty="0" smtClean="0">
                <a:hlinkClick r:id="rId3"/>
              </a:rPr>
              <a:t>github.com/ncss-tech/stats_for_soil_survey/blob/master/chapters/1_introduction/1_introduction.md</a:t>
            </a:r>
            <a:r>
              <a:rPr lang="en-US" dirty="0" smtClean="0"/>
              <a:t> </a:t>
            </a: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a:xfrm>
            <a:off x="845127" y="1828800"/>
            <a:ext cx="10515600" cy="4736123"/>
          </a:xfrm>
        </p:spPr>
        <p:txBody>
          <a:bodyPr>
            <a:normAutofit lnSpcReduction="10000"/>
          </a:bodyPr>
          <a:lstStyle/>
          <a:p>
            <a:r>
              <a:rPr lang="en-US" dirty="0" smtClean="0">
                <a:latin typeface="Arial" panose="020B0604020202020204" pitchFamily="34" charset="0"/>
                <a:cs typeface="Arial" panose="020B0604020202020204" pitchFamily="34" charset="0"/>
              </a:rPr>
              <a:t>MLRA and RO Staff</a:t>
            </a:r>
          </a:p>
          <a:p>
            <a:r>
              <a:rPr lang="en-US" dirty="0" smtClean="0">
                <a:latin typeface="Arial" panose="020B0604020202020204" pitchFamily="34" charset="0"/>
                <a:cs typeface="Arial" panose="020B0604020202020204" pitchFamily="34" charset="0"/>
              </a:rPr>
              <a:t>Years of Service with NRCS </a:t>
            </a:r>
          </a:p>
          <a:p>
            <a:pPr lvl="1"/>
            <a:r>
              <a:rPr lang="en-US" dirty="0" smtClean="0">
                <a:latin typeface="Arial" panose="020B0604020202020204" pitchFamily="34" charset="0"/>
                <a:cs typeface="Arial" panose="020B0604020202020204" pitchFamily="34" charset="0"/>
              </a:rPr>
              <a:t>Minimum – 8 months</a:t>
            </a:r>
          </a:p>
          <a:p>
            <a:pPr lvl="1"/>
            <a:r>
              <a:rPr lang="en-US" dirty="0" smtClean="0">
                <a:latin typeface="Arial" panose="020B0604020202020204" pitchFamily="34" charset="0"/>
                <a:cs typeface="Arial" panose="020B0604020202020204" pitchFamily="34" charset="0"/>
              </a:rPr>
              <a:t>Mean – 17.4 years</a:t>
            </a:r>
          </a:p>
          <a:p>
            <a:pPr lvl="1"/>
            <a:r>
              <a:rPr lang="en-US" dirty="0" smtClean="0">
                <a:latin typeface="Arial" panose="020B0604020202020204" pitchFamily="34" charset="0"/>
                <a:cs typeface="Arial" panose="020B0604020202020204" pitchFamily="34" charset="0"/>
              </a:rPr>
              <a:t>Maximum – 36 years</a:t>
            </a:r>
          </a:p>
          <a:p>
            <a:r>
              <a:rPr lang="en-US" dirty="0" smtClean="0">
                <a:latin typeface="Arial" panose="020B0604020202020204" pitchFamily="34" charset="0"/>
                <a:cs typeface="Arial" panose="020B0604020202020204" pitchFamily="34" charset="0"/>
              </a:rPr>
              <a:t>Current Workload</a:t>
            </a:r>
          </a:p>
          <a:p>
            <a:pPr lvl="1"/>
            <a:r>
              <a:rPr lang="en-US" dirty="0" smtClean="0">
                <a:latin typeface="Arial" panose="020B0604020202020204" pitchFamily="34" charset="0"/>
                <a:cs typeface="Arial" panose="020B0604020202020204" pitchFamily="34" charset="0"/>
              </a:rPr>
              <a:t>SDJR</a:t>
            </a:r>
          </a:p>
          <a:p>
            <a:pPr lvl="1"/>
            <a:r>
              <a:rPr lang="en-US" dirty="0" smtClean="0">
                <a:latin typeface="Arial" panose="020B0604020202020204" pitchFamily="34" charset="0"/>
                <a:cs typeface="Arial" panose="020B0604020202020204" pitchFamily="34" charset="0"/>
              </a:rPr>
              <a:t>PESD</a:t>
            </a:r>
          </a:p>
          <a:p>
            <a:pPr lvl="1"/>
            <a:r>
              <a:rPr lang="en-US" dirty="0" smtClean="0">
                <a:latin typeface="Arial" panose="020B0604020202020204" pitchFamily="34" charset="0"/>
                <a:cs typeface="Arial" panose="020B0604020202020204" pitchFamily="34" charset="0"/>
              </a:rPr>
              <a:t>ESD</a:t>
            </a:r>
          </a:p>
          <a:p>
            <a:pPr lvl="1"/>
            <a:r>
              <a:rPr lang="en-US" dirty="0" smtClean="0">
                <a:latin typeface="Arial" panose="020B0604020202020204" pitchFamily="34" charset="0"/>
                <a:cs typeface="Arial" panose="020B0604020202020204" pitchFamily="34" charset="0"/>
              </a:rPr>
              <a:t>SDQS (initial, update, SDJR)</a:t>
            </a:r>
          </a:p>
          <a:p>
            <a:pPr lvl="1"/>
            <a:r>
              <a:rPr lang="en-US" dirty="0" smtClean="0">
                <a:latin typeface="Arial" panose="020B0604020202020204" pitchFamily="34" charset="0"/>
                <a:cs typeface="Arial" panose="020B0604020202020204" pitchFamily="34" charset="0"/>
              </a:rPr>
              <a:t>Mapping (initial, update, extensive)</a:t>
            </a:r>
          </a:p>
          <a:p>
            <a:pPr lvl="1"/>
            <a:r>
              <a:rPr lang="en-US" dirty="0" smtClean="0">
                <a:latin typeface="Arial" panose="020B0604020202020204" pitchFamily="34" charset="0"/>
                <a:cs typeface="Arial" panose="020B0604020202020204" pitchFamily="34" charset="0"/>
              </a:rPr>
              <a:t>GIS</a:t>
            </a:r>
            <a:endParaRPr lang="en-US" dirty="0">
              <a:latin typeface="Arial" panose="020B0604020202020204" pitchFamily="34" charset="0"/>
              <a:cs typeface="Arial" panose="020B0604020202020204" pitchFamily="34" charset="0"/>
            </a:endParaRPr>
          </a:p>
          <a:p>
            <a:endParaRPr lang="en-US" dirty="0" smtClean="0"/>
          </a:p>
          <a:p>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Statistics/Statistical Techniques Used</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28600" lvl="1">
              <a:spcBef>
                <a:spcPts val="1000"/>
              </a:spcBef>
            </a:pPr>
            <a:r>
              <a:rPr lang="en-US" sz="2800" dirty="0">
                <a:latin typeface="Arial" panose="020B0604020202020204" pitchFamily="34" charset="0"/>
                <a:cs typeface="Arial" panose="020B0604020202020204" pitchFamily="34" charset="0"/>
              </a:rPr>
              <a:t>Descriptive statistics (mean, median, mode, maximum, </a:t>
            </a:r>
            <a:r>
              <a:rPr lang="en-US" sz="2800" dirty="0" err="1">
                <a:latin typeface="Arial" panose="020B0604020202020204" pitchFamily="34" charset="0"/>
                <a:cs typeface="Arial" panose="020B0604020202020204" pitchFamily="34" charset="0"/>
              </a:rPr>
              <a:t>sd</a:t>
            </a:r>
            <a:r>
              <a:rPr lang="en-US" sz="2800" dirty="0">
                <a:latin typeface="Arial" panose="020B0604020202020204" pitchFamily="34" charset="0"/>
                <a:cs typeface="Arial" panose="020B0604020202020204" pitchFamily="34" charset="0"/>
              </a:rPr>
              <a:t>, etc</a:t>
            </a:r>
            <a:r>
              <a:rPr lang="en-US" sz="2800" dirty="0" smtClean="0">
                <a:latin typeface="Arial" panose="020B0604020202020204" pitchFamily="34" charset="0"/>
                <a:cs typeface="Arial" panose="020B0604020202020204" pitchFamily="34" charset="0"/>
              </a:rPr>
              <a:t>.)</a:t>
            </a:r>
          </a:p>
          <a:p>
            <a:pPr marL="685800" lvl="2">
              <a:spcBef>
                <a:spcPts val="1000"/>
              </a:spcBef>
            </a:pPr>
            <a:r>
              <a:rPr lang="en-US" sz="2600" dirty="0" smtClean="0">
                <a:latin typeface="Arial" panose="020B0604020202020204" pitchFamily="34" charset="0"/>
                <a:cs typeface="Arial" panose="020B0604020202020204" pitchFamily="34" charset="0"/>
              </a:rPr>
              <a:t>Excel</a:t>
            </a:r>
          </a:p>
          <a:p>
            <a:pPr marL="685800" lvl="2">
              <a:spcBef>
                <a:spcPts val="1000"/>
              </a:spcBef>
            </a:pPr>
            <a:r>
              <a:rPr lang="en-US" sz="2600" dirty="0" smtClean="0">
                <a:latin typeface="Arial" panose="020B0604020202020204" pitchFamily="34" charset="0"/>
                <a:cs typeface="Arial" panose="020B0604020202020204" pitchFamily="34" charset="0"/>
              </a:rPr>
              <a:t>Zonal Statistics in ArcMap</a:t>
            </a:r>
            <a:endParaRPr lang="en-US" sz="2600" dirty="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Histograms</a:t>
            </a:r>
          </a:p>
          <a:p>
            <a:pPr marL="228600" lvl="1">
              <a:spcBef>
                <a:spcPts val="1000"/>
              </a:spcBef>
            </a:pPr>
            <a:r>
              <a:rPr lang="en-US" sz="2800" dirty="0">
                <a:latin typeface="Arial" panose="020B0604020202020204" pitchFamily="34" charset="0"/>
                <a:cs typeface="Arial" panose="020B0604020202020204" pitchFamily="34" charset="0"/>
              </a:rPr>
              <a:t>Stratified Sampling</a:t>
            </a:r>
          </a:p>
          <a:p>
            <a:pPr marL="228600" lvl="1">
              <a:spcBef>
                <a:spcPts val="1000"/>
              </a:spcBef>
            </a:pPr>
            <a:r>
              <a:rPr lang="en-US" sz="2800" dirty="0">
                <a:latin typeface="Arial" panose="020B0604020202020204" pitchFamily="34" charset="0"/>
                <a:cs typeface="Arial" panose="020B0604020202020204" pitchFamily="34" charset="0"/>
              </a:rPr>
              <a:t>Quartile approach using the AQP package in R</a:t>
            </a:r>
          </a:p>
          <a:p>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71654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Current Soil Survey Procedures</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34950" lvl="1">
              <a:lnSpc>
                <a:spcPct val="110000"/>
              </a:lnSpc>
              <a:spcBef>
                <a:spcPts val="1200"/>
              </a:spcBef>
            </a:pPr>
            <a:r>
              <a:rPr lang="en-US" sz="2800" u="sng" dirty="0">
                <a:latin typeface="Arial" panose="020B0604020202020204" pitchFamily="34" charset="0"/>
                <a:cs typeface="Arial" panose="020B0604020202020204" pitchFamily="34" charset="0"/>
              </a:rPr>
              <a:t>Mapping:</a:t>
            </a:r>
            <a:r>
              <a:rPr lang="en-US" sz="2800" dirty="0">
                <a:latin typeface="Arial" panose="020B0604020202020204" pitchFamily="34" charset="0"/>
                <a:cs typeface="Arial" panose="020B0604020202020204" pitchFamily="34" charset="0"/>
              </a:rPr>
              <a:t> dominantly heads-up digitizing guided by terrain derivatives and climate data; one office is performing supervised classification where previous line-work is used to train the model</a:t>
            </a:r>
          </a:p>
          <a:p>
            <a:pPr marL="234950" lvl="1">
              <a:lnSpc>
                <a:spcPct val="110000"/>
              </a:lnSpc>
              <a:spcBef>
                <a:spcPts val="1200"/>
              </a:spcBef>
            </a:pPr>
            <a:r>
              <a:rPr lang="en-US" sz="2800" u="sng" dirty="0">
                <a:latin typeface="Arial" panose="020B0604020202020204" pitchFamily="34" charset="0"/>
                <a:cs typeface="Arial" panose="020B0604020202020204" pitchFamily="34" charset="0"/>
              </a:rPr>
              <a:t>Software:</a:t>
            </a:r>
            <a:r>
              <a:rPr lang="en-US" sz="2800" dirty="0">
                <a:latin typeface="Arial" panose="020B0604020202020204" pitchFamily="34" charset="0"/>
                <a:cs typeface="Arial" panose="020B0604020202020204" pitchFamily="34" charset="0"/>
              </a:rPr>
              <a:t> ArcMap, </a:t>
            </a:r>
            <a:r>
              <a:rPr lang="en-US" sz="2800" dirty="0" err="1">
                <a:latin typeface="Arial" panose="020B0604020202020204" pitchFamily="34" charset="0"/>
                <a:cs typeface="Arial" panose="020B0604020202020204" pitchFamily="34" charset="0"/>
              </a:rPr>
              <a:t>ArcSIE</a:t>
            </a:r>
            <a:r>
              <a:rPr lang="en-US" sz="2800" dirty="0">
                <a:latin typeface="Arial" panose="020B0604020202020204" pitchFamily="34" charset="0"/>
                <a:cs typeface="Arial" panose="020B0604020202020204" pitchFamily="34" charset="0"/>
              </a:rPr>
              <a:t>, TEUI, </a:t>
            </a:r>
            <a:r>
              <a:rPr lang="en-US" sz="2800" dirty="0" err="1">
                <a:latin typeface="Arial" panose="020B0604020202020204" pitchFamily="34" charset="0"/>
                <a:cs typeface="Arial" panose="020B0604020202020204" pitchFamily="34" charset="0"/>
              </a:rPr>
              <a:t>PedonPC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MobilMapper</a:t>
            </a:r>
            <a:r>
              <a:rPr lang="en-US" sz="2800" dirty="0">
                <a:latin typeface="Arial" panose="020B0604020202020204" pitchFamily="34" charset="0"/>
                <a:cs typeface="Arial" panose="020B0604020202020204" pitchFamily="34" charset="0"/>
              </a:rPr>
              <a:t>, R, custom NASIS reports, Excel</a:t>
            </a:r>
          </a:p>
          <a:p>
            <a:pPr marL="457200" lvl="1" indent="0">
              <a:buNone/>
            </a:pPr>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2034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br>
              <a:rPr lang="en-US" dirty="0" smtClean="0"/>
            </a:br>
            <a:r>
              <a:rPr lang="en-US" dirty="0" smtClean="0"/>
              <a:t>What You Want From this Course</a:t>
            </a:r>
            <a:endParaRPr lang="en-US" dirty="0"/>
          </a:p>
        </p:txBody>
      </p:sp>
      <p:sp>
        <p:nvSpPr>
          <p:cNvPr id="3" name="Content Placeholder 2"/>
          <p:cNvSpPr>
            <a:spLocks noGrp="1"/>
          </p:cNvSpPr>
          <p:nvPr>
            <p:ph idx="1"/>
          </p:nvPr>
        </p:nvSpPr>
        <p:spPr>
          <a:xfrm>
            <a:off x="845127" y="1828800"/>
            <a:ext cx="10515600" cy="4736123"/>
          </a:xfrm>
        </p:spPr>
        <p:txBody>
          <a:bodyPr>
            <a:normAutofit/>
          </a:bodyPr>
          <a:lstStyle/>
          <a:p>
            <a:pPr marL="234950" lvl="1"/>
            <a:r>
              <a:rPr lang="en-US" sz="2800" dirty="0" smtClean="0">
                <a:latin typeface="Arial" panose="020B0604020202020204" pitchFamily="34" charset="0"/>
                <a:cs typeface="Arial" panose="020B0604020202020204" pitchFamily="34" charset="0"/>
              </a:rPr>
              <a:t>Become more familiar with R</a:t>
            </a:r>
          </a:p>
          <a:p>
            <a:pPr marL="234950" lvl="1"/>
            <a:r>
              <a:rPr lang="en-US" sz="2800" dirty="0" smtClean="0">
                <a:latin typeface="Arial" panose="020B0604020202020204" pitchFamily="34" charset="0"/>
                <a:cs typeface="Arial" panose="020B0604020202020204" pitchFamily="34" charset="0"/>
              </a:rPr>
              <a:t>Exposure to statistics</a:t>
            </a:r>
          </a:p>
          <a:p>
            <a:pPr marL="234950" lvl="1"/>
            <a:r>
              <a:rPr lang="en-US" sz="2800" dirty="0" smtClean="0">
                <a:latin typeface="Arial" panose="020B0604020202020204" pitchFamily="34" charset="0"/>
                <a:cs typeface="Arial" panose="020B0604020202020204" pitchFamily="34" charset="0"/>
              </a:rPr>
              <a:t>Learn useful tools for PESD development</a:t>
            </a:r>
          </a:p>
          <a:p>
            <a:pPr marL="234950" lvl="1"/>
            <a:r>
              <a:rPr lang="en-US" sz="2800" dirty="0" smtClean="0">
                <a:latin typeface="Arial" panose="020B0604020202020204" pitchFamily="34" charset="0"/>
                <a:cs typeface="Arial" panose="020B0604020202020204" pitchFamily="34" charset="0"/>
              </a:rPr>
              <a:t>Learn how to apply statistical methods within the realm of soil survey and its implications on soil survey standards</a:t>
            </a:r>
          </a:p>
          <a:p>
            <a:pPr marL="234950" lvl="1"/>
            <a:r>
              <a:rPr lang="en-US" sz="2800" dirty="0" smtClean="0">
                <a:latin typeface="Arial" panose="020B0604020202020204" pitchFamily="34" charset="0"/>
                <a:cs typeface="Arial" panose="020B0604020202020204" pitchFamily="34" charset="0"/>
              </a:rPr>
              <a:t>Learn how to analyze data efficiently</a:t>
            </a:r>
          </a:p>
          <a:p>
            <a:pPr marL="234950" lvl="1"/>
            <a:r>
              <a:rPr lang="en-US" sz="2800" dirty="0" smtClean="0">
                <a:latin typeface="Arial" panose="020B0604020202020204" pitchFamily="34" charset="0"/>
                <a:cs typeface="Arial" panose="020B0604020202020204" pitchFamily="34" charset="0"/>
              </a:rPr>
              <a:t>Digital soil mapping applications</a:t>
            </a:r>
          </a:p>
          <a:p>
            <a:pPr marL="234950" lvl="1"/>
            <a:r>
              <a:rPr lang="en-US" sz="2800" dirty="0" smtClean="0">
                <a:latin typeface="Arial" panose="020B0604020202020204" pitchFamily="34" charset="0"/>
                <a:cs typeface="Arial" panose="020B0604020202020204" pitchFamily="34" charset="0"/>
              </a:rPr>
              <a:t>A visual diagram of data sources, tools, and processes for soil survey</a:t>
            </a:r>
          </a:p>
          <a:p>
            <a:pPr marL="234950" lvl="1"/>
            <a:r>
              <a:rPr lang="en-US" sz="2800" dirty="0" smtClean="0">
                <a:latin typeface="Arial" panose="020B0604020202020204" pitchFamily="34" charset="0"/>
                <a:cs typeface="Arial" panose="020B0604020202020204" pitchFamily="34" charset="0"/>
              </a:rPr>
              <a:t>Tools for building a case for updating old soil surveys</a:t>
            </a:r>
          </a:p>
          <a:p>
            <a:pPr marL="692150" lvl="2"/>
            <a:endParaRPr lang="en-US" dirty="0" smtClean="0"/>
          </a:p>
          <a:p>
            <a:pPr lvl="1"/>
            <a:endParaRPr lang="en-US" dirty="0" smtClean="0"/>
          </a:p>
          <a:p>
            <a:pPr marL="0" indent="0">
              <a:buNone/>
            </a:pPr>
            <a:endParaRPr lang="en-US" dirty="0"/>
          </a:p>
          <a:p>
            <a:endParaRPr lang="en-US" dirty="0" smtClean="0"/>
          </a:p>
          <a:p>
            <a:endParaRPr lang="en-US" dirty="0"/>
          </a:p>
        </p:txBody>
      </p:sp>
    </p:spTree>
    <p:extLst>
      <p:ext uri="{BB962C8B-B14F-4D97-AF65-F5344CB8AC3E}">
        <p14:creationId xmlns:p14="http://schemas.microsoft.com/office/powerpoint/2010/main" val="29355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Course 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922</TotalTime>
  <Words>2219</Words>
  <Application>Microsoft Office PowerPoint</Application>
  <PresentationFormat>Widescreen</PresentationFormat>
  <Paragraphs>207</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Century Gothic</vt:lpstr>
      <vt:lpstr>Century Schoolbook</vt:lpstr>
      <vt:lpstr>Wingdings 2</vt:lpstr>
      <vt:lpstr>HDOfficeLightV0</vt:lpstr>
      <vt:lpstr>PowerPoint Presentation</vt:lpstr>
      <vt:lpstr>Welcome!</vt:lpstr>
      <vt:lpstr>Introductions</vt:lpstr>
      <vt:lpstr>Pre-course Questionnaire</vt:lpstr>
      <vt:lpstr>Pre-course Questionnaire: Statistics/Statistical Techniques Used</vt:lpstr>
      <vt:lpstr>Pre-course Questionnaire: Current Soil Survey Procedures</vt:lpstr>
      <vt:lpstr>Pre-course Questionnaire: What You Want From this Course</vt:lpstr>
      <vt:lpstr>Course Objectives</vt:lpstr>
      <vt:lpstr>Overview:  Why Is This Training Needed?</vt:lpstr>
      <vt:lpstr>Overview: Week 1 (online)</vt:lpstr>
      <vt:lpstr>Overview: Week 2 (NSSC)</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73</cp:revision>
  <dcterms:created xsi:type="dcterms:W3CDTF">2016-01-29T19:25:44Z</dcterms:created>
  <dcterms:modified xsi:type="dcterms:W3CDTF">2016-02-25T18:26:31Z</dcterms:modified>
</cp:coreProperties>
</file>